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59"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D4C64-5407-4037-A2F4-E9B69A7359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CFD5D9E-E39A-42FF-BE87-DB55172F55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4229BC3-2264-4D44-A04E-BC8BA31BA603}"/>
              </a:ext>
            </a:extLst>
          </p:cNvPr>
          <p:cNvSpPr>
            <a:spLocks noGrp="1"/>
          </p:cNvSpPr>
          <p:nvPr>
            <p:ph type="dt" sz="half" idx="10"/>
          </p:nvPr>
        </p:nvSpPr>
        <p:spPr/>
        <p:txBody>
          <a:bodyPr/>
          <a:lstStyle/>
          <a:p>
            <a:fld id="{F7963786-4644-42D2-A7FD-49B8089538CA}" type="datetimeFigureOut">
              <a:rPr lang="en-GB" smtClean="0"/>
              <a:t>04/03/2020</a:t>
            </a:fld>
            <a:endParaRPr lang="en-GB"/>
          </a:p>
        </p:txBody>
      </p:sp>
      <p:sp>
        <p:nvSpPr>
          <p:cNvPr id="5" name="Footer Placeholder 4">
            <a:extLst>
              <a:ext uri="{FF2B5EF4-FFF2-40B4-BE49-F238E27FC236}">
                <a16:creationId xmlns:a16="http://schemas.microsoft.com/office/drawing/2014/main" id="{31E6C759-E213-4B86-85BC-8E8D69CE0F3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73AEE9-2120-4F45-9DC8-18CD61626106}"/>
              </a:ext>
            </a:extLst>
          </p:cNvPr>
          <p:cNvSpPr>
            <a:spLocks noGrp="1"/>
          </p:cNvSpPr>
          <p:nvPr>
            <p:ph type="sldNum" sz="quarter" idx="12"/>
          </p:nvPr>
        </p:nvSpPr>
        <p:spPr/>
        <p:txBody>
          <a:bodyPr/>
          <a:lstStyle/>
          <a:p>
            <a:fld id="{70523181-0F4C-4284-B377-AD70D9DF7F94}" type="slidenum">
              <a:rPr lang="en-GB" smtClean="0"/>
              <a:t>‹#›</a:t>
            </a:fld>
            <a:endParaRPr lang="en-GB"/>
          </a:p>
        </p:txBody>
      </p:sp>
    </p:spTree>
    <p:extLst>
      <p:ext uri="{BB962C8B-B14F-4D97-AF65-F5344CB8AC3E}">
        <p14:creationId xmlns:p14="http://schemas.microsoft.com/office/powerpoint/2010/main" val="4023823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84AC0-681F-4569-8584-7144812912E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AFDB0D5-3F0C-4FDD-AAC7-F423613985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AB80A5-11D6-4EEF-8EC9-F3E5FC0C8FB0}"/>
              </a:ext>
            </a:extLst>
          </p:cNvPr>
          <p:cNvSpPr>
            <a:spLocks noGrp="1"/>
          </p:cNvSpPr>
          <p:nvPr>
            <p:ph type="dt" sz="half" idx="10"/>
          </p:nvPr>
        </p:nvSpPr>
        <p:spPr/>
        <p:txBody>
          <a:bodyPr/>
          <a:lstStyle/>
          <a:p>
            <a:fld id="{F7963786-4644-42D2-A7FD-49B8089538CA}" type="datetimeFigureOut">
              <a:rPr lang="en-GB" smtClean="0"/>
              <a:t>04/03/2020</a:t>
            </a:fld>
            <a:endParaRPr lang="en-GB"/>
          </a:p>
        </p:txBody>
      </p:sp>
      <p:sp>
        <p:nvSpPr>
          <p:cNvPr id="5" name="Footer Placeholder 4">
            <a:extLst>
              <a:ext uri="{FF2B5EF4-FFF2-40B4-BE49-F238E27FC236}">
                <a16:creationId xmlns:a16="http://schemas.microsoft.com/office/drawing/2014/main" id="{EC9D2A35-4676-438A-88D8-4FE58E2F80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0363D73-29FA-4F9C-B633-126BF1B08155}"/>
              </a:ext>
            </a:extLst>
          </p:cNvPr>
          <p:cNvSpPr>
            <a:spLocks noGrp="1"/>
          </p:cNvSpPr>
          <p:nvPr>
            <p:ph type="sldNum" sz="quarter" idx="12"/>
          </p:nvPr>
        </p:nvSpPr>
        <p:spPr/>
        <p:txBody>
          <a:bodyPr/>
          <a:lstStyle/>
          <a:p>
            <a:fld id="{70523181-0F4C-4284-B377-AD70D9DF7F94}" type="slidenum">
              <a:rPr lang="en-GB" smtClean="0"/>
              <a:t>‹#›</a:t>
            </a:fld>
            <a:endParaRPr lang="en-GB"/>
          </a:p>
        </p:txBody>
      </p:sp>
    </p:spTree>
    <p:extLst>
      <p:ext uri="{BB962C8B-B14F-4D97-AF65-F5344CB8AC3E}">
        <p14:creationId xmlns:p14="http://schemas.microsoft.com/office/powerpoint/2010/main" val="974004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A230984-45EF-4DC9-95FE-3B8F1C2DBBA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49A1FD2-FD6A-420D-AB61-33C5AC14FD0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1F9CA0-354A-41B4-B8AC-A042309FA3FB}"/>
              </a:ext>
            </a:extLst>
          </p:cNvPr>
          <p:cNvSpPr>
            <a:spLocks noGrp="1"/>
          </p:cNvSpPr>
          <p:nvPr>
            <p:ph type="dt" sz="half" idx="10"/>
          </p:nvPr>
        </p:nvSpPr>
        <p:spPr/>
        <p:txBody>
          <a:bodyPr/>
          <a:lstStyle/>
          <a:p>
            <a:fld id="{F7963786-4644-42D2-A7FD-49B8089538CA}" type="datetimeFigureOut">
              <a:rPr lang="en-GB" smtClean="0"/>
              <a:t>04/03/2020</a:t>
            </a:fld>
            <a:endParaRPr lang="en-GB"/>
          </a:p>
        </p:txBody>
      </p:sp>
      <p:sp>
        <p:nvSpPr>
          <p:cNvPr id="5" name="Footer Placeholder 4">
            <a:extLst>
              <a:ext uri="{FF2B5EF4-FFF2-40B4-BE49-F238E27FC236}">
                <a16:creationId xmlns:a16="http://schemas.microsoft.com/office/drawing/2014/main" id="{E5FEC5CE-BED6-4DBD-8DB3-A478961CC3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A0AA8D-A360-4841-A975-80723E39FB6B}"/>
              </a:ext>
            </a:extLst>
          </p:cNvPr>
          <p:cNvSpPr>
            <a:spLocks noGrp="1"/>
          </p:cNvSpPr>
          <p:nvPr>
            <p:ph type="sldNum" sz="quarter" idx="12"/>
          </p:nvPr>
        </p:nvSpPr>
        <p:spPr/>
        <p:txBody>
          <a:bodyPr/>
          <a:lstStyle/>
          <a:p>
            <a:fld id="{70523181-0F4C-4284-B377-AD70D9DF7F94}" type="slidenum">
              <a:rPr lang="en-GB" smtClean="0"/>
              <a:t>‹#›</a:t>
            </a:fld>
            <a:endParaRPr lang="en-GB"/>
          </a:p>
        </p:txBody>
      </p:sp>
    </p:spTree>
    <p:extLst>
      <p:ext uri="{BB962C8B-B14F-4D97-AF65-F5344CB8AC3E}">
        <p14:creationId xmlns:p14="http://schemas.microsoft.com/office/powerpoint/2010/main" val="327323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A7D10-4196-49BA-ADD2-F8602C24540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22B91A5-71F9-4B73-A16F-36364BAF4AA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D414136-12F3-4A03-88AA-94AE3347DE75}"/>
              </a:ext>
            </a:extLst>
          </p:cNvPr>
          <p:cNvSpPr>
            <a:spLocks noGrp="1"/>
          </p:cNvSpPr>
          <p:nvPr>
            <p:ph type="dt" sz="half" idx="10"/>
          </p:nvPr>
        </p:nvSpPr>
        <p:spPr/>
        <p:txBody>
          <a:bodyPr/>
          <a:lstStyle/>
          <a:p>
            <a:fld id="{F7963786-4644-42D2-A7FD-49B8089538CA}" type="datetimeFigureOut">
              <a:rPr lang="en-GB" smtClean="0"/>
              <a:t>04/03/2020</a:t>
            </a:fld>
            <a:endParaRPr lang="en-GB"/>
          </a:p>
        </p:txBody>
      </p:sp>
      <p:sp>
        <p:nvSpPr>
          <p:cNvPr id="5" name="Footer Placeholder 4">
            <a:extLst>
              <a:ext uri="{FF2B5EF4-FFF2-40B4-BE49-F238E27FC236}">
                <a16:creationId xmlns:a16="http://schemas.microsoft.com/office/drawing/2014/main" id="{8EA148D1-D5F7-4213-9378-A8381F1457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7142803-FD8A-4430-9678-BBD5F2C8DABB}"/>
              </a:ext>
            </a:extLst>
          </p:cNvPr>
          <p:cNvSpPr>
            <a:spLocks noGrp="1"/>
          </p:cNvSpPr>
          <p:nvPr>
            <p:ph type="sldNum" sz="quarter" idx="12"/>
          </p:nvPr>
        </p:nvSpPr>
        <p:spPr/>
        <p:txBody>
          <a:bodyPr/>
          <a:lstStyle/>
          <a:p>
            <a:fld id="{70523181-0F4C-4284-B377-AD70D9DF7F94}" type="slidenum">
              <a:rPr lang="en-GB" smtClean="0"/>
              <a:t>‹#›</a:t>
            </a:fld>
            <a:endParaRPr lang="en-GB"/>
          </a:p>
        </p:txBody>
      </p:sp>
    </p:spTree>
    <p:extLst>
      <p:ext uri="{BB962C8B-B14F-4D97-AF65-F5344CB8AC3E}">
        <p14:creationId xmlns:p14="http://schemas.microsoft.com/office/powerpoint/2010/main" val="295393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AB71A-CFA5-474B-BA72-6A8349B8F5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3C89F4F-5201-4205-87AF-40ACB9DEE6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9BDC421-E965-4EA6-9FA0-1464CD64E968}"/>
              </a:ext>
            </a:extLst>
          </p:cNvPr>
          <p:cNvSpPr>
            <a:spLocks noGrp="1"/>
          </p:cNvSpPr>
          <p:nvPr>
            <p:ph type="dt" sz="half" idx="10"/>
          </p:nvPr>
        </p:nvSpPr>
        <p:spPr/>
        <p:txBody>
          <a:bodyPr/>
          <a:lstStyle/>
          <a:p>
            <a:fld id="{F7963786-4644-42D2-A7FD-49B8089538CA}" type="datetimeFigureOut">
              <a:rPr lang="en-GB" smtClean="0"/>
              <a:t>04/03/2020</a:t>
            </a:fld>
            <a:endParaRPr lang="en-GB"/>
          </a:p>
        </p:txBody>
      </p:sp>
      <p:sp>
        <p:nvSpPr>
          <p:cNvPr id="5" name="Footer Placeholder 4">
            <a:extLst>
              <a:ext uri="{FF2B5EF4-FFF2-40B4-BE49-F238E27FC236}">
                <a16:creationId xmlns:a16="http://schemas.microsoft.com/office/drawing/2014/main" id="{AD0AF6C8-84B2-4648-BBEA-5E53E63344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6D268D8-4326-4774-B5D9-DA606DE29518}"/>
              </a:ext>
            </a:extLst>
          </p:cNvPr>
          <p:cNvSpPr>
            <a:spLocks noGrp="1"/>
          </p:cNvSpPr>
          <p:nvPr>
            <p:ph type="sldNum" sz="quarter" idx="12"/>
          </p:nvPr>
        </p:nvSpPr>
        <p:spPr/>
        <p:txBody>
          <a:bodyPr/>
          <a:lstStyle/>
          <a:p>
            <a:fld id="{70523181-0F4C-4284-B377-AD70D9DF7F94}" type="slidenum">
              <a:rPr lang="en-GB" smtClean="0"/>
              <a:t>‹#›</a:t>
            </a:fld>
            <a:endParaRPr lang="en-GB"/>
          </a:p>
        </p:txBody>
      </p:sp>
    </p:spTree>
    <p:extLst>
      <p:ext uri="{BB962C8B-B14F-4D97-AF65-F5344CB8AC3E}">
        <p14:creationId xmlns:p14="http://schemas.microsoft.com/office/powerpoint/2010/main" val="3739400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B62B9-0ECB-4C22-9A13-242887B6ABB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A9E0D0D-C368-4365-8D54-CD97C74A481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9781E38-CB2F-43F6-848C-E8C9CB20696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7057965-B061-44B6-B032-526975E4F956}"/>
              </a:ext>
            </a:extLst>
          </p:cNvPr>
          <p:cNvSpPr>
            <a:spLocks noGrp="1"/>
          </p:cNvSpPr>
          <p:nvPr>
            <p:ph type="dt" sz="half" idx="10"/>
          </p:nvPr>
        </p:nvSpPr>
        <p:spPr/>
        <p:txBody>
          <a:bodyPr/>
          <a:lstStyle/>
          <a:p>
            <a:fld id="{F7963786-4644-42D2-A7FD-49B8089538CA}" type="datetimeFigureOut">
              <a:rPr lang="en-GB" smtClean="0"/>
              <a:t>04/03/2020</a:t>
            </a:fld>
            <a:endParaRPr lang="en-GB"/>
          </a:p>
        </p:txBody>
      </p:sp>
      <p:sp>
        <p:nvSpPr>
          <p:cNvPr id="6" name="Footer Placeholder 5">
            <a:extLst>
              <a:ext uri="{FF2B5EF4-FFF2-40B4-BE49-F238E27FC236}">
                <a16:creationId xmlns:a16="http://schemas.microsoft.com/office/drawing/2014/main" id="{708B709B-31A2-437E-86A5-EC67A5DF305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963138-6FC2-499C-B5D3-5341B358DE08}"/>
              </a:ext>
            </a:extLst>
          </p:cNvPr>
          <p:cNvSpPr>
            <a:spLocks noGrp="1"/>
          </p:cNvSpPr>
          <p:nvPr>
            <p:ph type="sldNum" sz="quarter" idx="12"/>
          </p:nvPr>
        </p:nvSpPr>
        <p:spPr/>
        <p:txBody>
          <a:bodyPr/>
          <a:lstStyle/>
          <a:p>
            <a:fld id="{70523181-0F4C-4284-B377-AD70D9DF7F94}" type="slidenum">
              <a:rPr lang="en-GB" smtClean="0"/>
              <a:t>‹#›</a:t>
            </a:fld>
            <a:endParaRPr lang="en-GB"/>
          </a:p>
        </p:txBody>
      </p:sp>
    </p:spTree>
    <p:extLst>
      <p:ext uri="{BB962C8B-B14F-4D97-AF65-F5344CB8AC3E}">
        <p14:creationId xmlns:p14="http://schemas.microsoft.com/office/powerpoint/2010/main" val="1049163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2B627-D8D4-492E-AE57-7F63B2F72E9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67B9079-E577-4866-8B0F-4156703064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8DFFD51-54BD-4873-A29B-9126E30FB1B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FB8D326-8443-4AF0-8C94-C1A68CC061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6040398-1223-4F1D-AE6A-DF754733B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1603AF4-657A-441F-9AF9-CC69902DD113}"/>
              </a:ext>
            </a:extLst>
          </p:cNvPr>
          <p:cNvSpPr>
            <a:spLocks noGrp="1"/>
          </p:cNvSpPr>
          <p:nvPr>
            <p:ph type="dt" sz="half" idx="10"/>
          </p:nvPr>
        </p:nvSpPr>
        <p:spPr/>
        <p:txBody>
          <a:bodyPr/>
          <a:lstStyle/>
          <a:p>
            <a:fld id="{F7963786-4644-42D2-A7FD-49B8089538CA}" type="datetimeFigureOut">
              <a:rPr lang="en-GB" smtClean="0"/>
              <a:t>04/03/2020</a:t>
            </a:fld>
            <a:endParaRPr lang="en-GB"/>
          </a:p>
        </p:txBody>
      </p:sp>
      <p:sp>
        <p:nvSpPr>
          <p:cNvPr id="8" name="Footer Placeholder 7">
            <a:extLst>
              <a:ext uri="{FF2B5EF4-FFF2-40B4-BE49-F238E27FC236}">
                <a16:creationId xmlns:a16="http://schemas.microsoft.com/office/drawing/2014/main" id="{5DE3D878-ADEC-4828-B5B1-23503A99942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665605C-4BC8-41DA-8B2B-01059750B687}"/>
              </a:ext>
            </a:extLst>
          </p:cNvPr>
          <p:cNvSpPr>
            <a:spLocks noGrp="1"/>
          </p:cNvSpPr>
          <p:nvPr>
            <p:ph type="sldNum" sz="quarter" idx="12"/>
          </p:nvPr>
        </p:nvSpPr>
        <p:spPr/>
        <p:txBody>
          <a:bodyPr/>
          <a:lstStyle/>
          <a:p>
            <a:fld id="{70523181-0F4C-4284-B377-AD70D9DF7F94}" type="slidenum">
              <a:rPr lang="en-GB" smtClean="0"/>
              <a:t>‹#›</a:t>
            </a:fld>
            <a:endParaRPr lang="en-GB"/>
          </a:p>
        </p:txBody>
      </p:sp>
    </p:spTree>
    <p:extLst>
      <p:ext uri="{BB962C8B-B14F-4D97-AF65-F5344CB8AC3E}">
        <p14:creationId xmlns:p14="http://schemas.microsoft.com/office/powerpoint/2010/main" val="808054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6B0AF-E92A-4E35-BC5B-881BE8C0330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37ED93E-50EC-4042-A2DB-2F0F5293DE2E}"/>
              </a:ext>
            </a:extLst>
          </p:cNvPr>
          <p:cNvSpPr>
            <a:spLocks noGrp="1"/>
          </p:cNvSpPr>
          <p:nvPr>
            <p:ph type="dt" sz="half" idx="10"/>
          </p:nvPr>
        </p:nvSpPr>
        <p:spPr/>
        <p:txBody>
          <a:bodyPr/>
          <a:lstStyle/>
          <a:p>
            <a:fld id="{F7963786-4644-42D2-A7FD-49B8089538CA}" type="datetimeFigureOut">
              <a:rPr lang="en-GB" smtClean="0"/>
              <a:t>04/03/2020</a:t>
            </a:fld>
            <a:endParaRPr lang="en-GB"/>
          </a:p>
        </p:txBody>
      </p:sp>
      <p:sp>
        <p:nvSpPr>
          <p:cNvPr id="4" name="Footer Placeholder 3">
            <a:extLst>
              <a:ext uri="{FF2B5EF4-FFF2-40B4-BE49-F238E27FC236}">
                <a16:creationId xmlns:a16="http://schemas.microsoft.com/office/drawing/2014/main" id="{40D92605-EAEC-4535-8E63-3B9B3B4D34E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6752356-6121-41D5-A963-6E4333AD73F0}"/>
              </a:ext>
            </a:extLst>
          </p:cNvPr>
          <p:cNvSpPr>
            <a:spLocks noGrp="1"/>
          </p:cNvSpPr>
          <p:nvPr>
            <p:ph type="sldNum" sz="quarter" idx="12"/>
          </p:nvPr>
        </p:nvSpPr>
        <p:spPr/>
        <p:txBody>
          <a:bodyPr/>
          <a:lstStyle/>
          <a:p>
            <a:fld id="{70523181-0F4C-4284-B377-AD70D9DF7F94}" type="slidenum">
              <a:rPr lang="en-GB" smtClean="0"/>
              <a:t>‹#›</a:t>
            </a:fld>
            <a:endParaRPr lang="en-GB"/>
          </a:p>
        </p:txBody>
      </p:sp>
    </p:spTree>
    <p:extLst>
      <p:ext uri="{BB962C8B-B14F-4D97-AF65-F5344CB8AC3E}">
        <p14:creationId xmlns:p14="http://schemas.microsoft.com/office/powerpoint/2010/main" val="292858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C9F574-6167-4BF2-A609-74FFE0AB66F6}"/>
              </a:ext>
            </a:extLst>
          </p:cNvPr>
          <p:cNvSpPr>
            <a:spLocks noGrp="1"/>
          </p:cNvSpPr>
          <p:nvPr>
            <p:ph type="dt" sz="half" idx="10"/>
          </p:nvPr>
        </p:nvSpPr>
        <p:spPr/>
        <p:txBody>
          <a:bodyPr/>
          <a:lstStyle/>
          <a:p>
            <a:fld id="{F7963786-4644-42D2-A7FD-49B8089538CA}" type="datetimeFigureOut">
              <a:rPr lang="en-GB" smtClean="0"/>
              <a:t>04/03/2020</a:t>
            </a:fld>
            <a:endParaRPr lang="en-GB"/>
          </a:p>
        </p:txBody>
      </p:sp>
      <p:sp>
        <p:nvSpPr>
          <p:cNvPr id="3" name="Footer Placeholder 2">
            <a:extLst>
              <a:ext uri="{FF2B5EF4-FFF2-40B4-BE49-F238E27FC236}">
                <a16:creationId xmlns:a16="http://schemas.microsoft.com/office/drawing/2014/main" id="{FB888F27-F2B8-45D6-AB31-81B274D1C11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FF1CB98-61C9-45FC-A4E5-B200AFC743AF}"/>
              </a:ext>
            </a:extLst>
          </p:cNvPr>
          <p:cNvSpPr>
            <a:spLocks noGrp="1"/>
          </p:cNvSpPr>
          <p:nvPr>
            <p:ph type="sldNum" sz="quarter" idx="12"/>
          </p:nvPr>
        </p:nvSpPr>
        <p:spPr/>
        <p:txBody>
          <a:bodyPr/>
          <a:lstStyle/>
          <a:p>
            <a:fld id="{70523181-0F4C-4284-B377-AD70D9DF7F94}" type="slidenum">
              <a:rPr lang="en-GB" smtClean="0"/>
              <a:t>‹#›</a:t>
            </a:fld>
            <a:endParaRPr lang="en-GB"/>
          </a:p>
        </p:txBody>
      </p:sp>
    </p:spTree>
    <p:extLst>
      <p:ext uri="{BB962C8B-B14F-4D97-AF65-F5344CB8AC3E}">
        <p14:creationId xmlns:p14="http://schemas.microsoft.com/office/powerpoint/2010/main" val="2835098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97CE3-006B-4B1B-BA85-0137D5C13C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FC05FD1-7527-43A6-AF40-4FC2A35B46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42E5B71-ECC0-413B-BD98-C3D9A42259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030484-9754-4271-B7C0-33968BB0D430}"/>
              </a:ext>
            </a:extLst>
          </p:cNvPr>
          <p:cNvSpPr>
            <a:spLocks noGrp="1"/>
          </p:cNvSpPr>
          <p:nvPr>
            <p:ph type="dt" sz="half" idx="10"/>
          </p:nvPr>
        </p:nvSpPr>
        <p:spPr/>
        <p:txBody>
          <a:bodyPr/>
          <a:lstStyle/>
          <a:p>
            <a:fld id="{F7963786-4644-42D2-A7FD-49B8089538CA}" type="datetimeFigureOut">
              <a:rPr lang="en-GB" smtClean="0"/>
              <a:t>04/03/2020</a:t>
            </a:fld>
            <a:endParaRPr lang="en-GB"/>
          </a:p>
        </p:txBody>
      </p:sp>
      <p:sp>
        <p:nvSpPr>
          <p:cNvPr id="6" name="Footer Placeholder 5">
            <a:extLst>
              <a:ext uri="{FF2B5EF4-FFF2-40B4-BE49-F238E27FC236}">
                <a16:creationId xmlns:a16="http://schemas.microsoft.com/office/drawing/2014/main" id="{8F468BFB-7DE3-42D7-9875-01EE80952AD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4BFCCC5-5BC7-43F4-8EB0-71AB9AA854AE}"/>
              </a:ext>
            </a:extLst>
          </p:cNvPr>
          <p:cNvSpPr>
            <a:spLocks noGrp="1"/>
          </p:cNvSpPr>
          <p:nvPr>
            <p:ph type="sldNum" sz="quarter" idx="12"/>
          </p:nvPr>
        </p:nvSpPr>
        <p:spPr/>
        <p:txBody>
          <a:bodyPr/>
          <a:lstStyle/>
          <a:p>
            <a:fld id="{70523181-0F4C-4284-B377-AD70D9DF7F94}" type="slidenum">
              <a:rPr lang="en-GB" smtClean="0"/>
              <a:t>‹#›</a:t>
            </a:fld>
            <a:endParaRPr lang="en-GB"/>
          </a:p>
        </p:txBody>
      </p:sp>
    </p:spTree>
    <p:extLst>
      <p:ext uri="{BB962C8B-B14F-4D97-AF65-F5344CB8AC3E}">
        <p14:creationId xmlns:p14="http://schemas.microsoft.com/office/powerpoint/2010/main" val="947797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39DE7-41D7-42B7-AE2A-ACF3F62DC4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577409E-6B4F-4C9D-B9DA-38A8CD1F8D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8F14479-3B9C-481E-B207-F1F5386CB3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ACDDCE-7D9B-4229-9C65-2D46D097A4CC}"/>
              </a:ext>
            </a:extLst>
          </p:cNvPr>
          <p:cNvSpPr>
            <a:spLocks noGrp="1"/>
          </p:cNvSpPr>
          <p:nvPr>
            <p:ph type="dt" sz="half" idx="10"/>
          </p:nvPr>
        </p:nvSpPr>
        <p:spPr/>
        <p:txBody>
          <a:bodyPr/>
          <a:lstStyle/>
          <a:p>
            <a:fld id="{F7963786-4644-42D2-A7FD-49B8089538CA}" type="datetimeFigureOut">
              <a:rPr lang="en-GB" smtClean="0"/>
              <a:t>04/03/2020</a:t>
            </a:fld>
            <a:endParaRPr lang="en-GB"/>
          </a:p>
        </p:txBody>
      </p:sp>
      <p:sp>
        <p:nvSpPr>
          <p:cNvPr id="6" name="Footer Placeholder 5">
            <a:extLst>
              <a:ext uri="{FF2B5EF4-FFF2-40B4-BE49-F238E27FC236}">
                <a16:creationId xmlns:a16="http://schemas.microsoft.com/office/drawing/2014/main" id="{2C6F3663-7E8F-4FD7-9012-7A8CCE779E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52D8F87-423E-4C48-B231-FC4A3D8B2C19}"/>
              </a:ext>
            </a:extLst>
          </p:cNvPr>
          <p:cNvSpPr>
            <a:spLocks noGrp="1"/>
          </p:cNvSpPr>
          <p:nvPr>
            <p:ph type="sldNum" sz="quarter" idx="12"/>
          </p:nvPr>
        </p:nvSpPr>
        <p:spPr/>
        <p:txBody>
          <a:bodyPr/>
          <a:lstStyle/>
          <a:p>
            <a:fld id="{70523181-0F4C-4284-B377-AD70D9DF7F94}" type="slidenum">
              <a:rPr lang="en-GB" smtClean="0"/>
              <a:t>‹#›</a:t>
            </a:fld>
            <a:endParaRPr lang="en-GB"/>
          </a:p>
        </p:txBody>
      </p:sp>
    </p:spTree>
    <p:extLst>
      <p:ext uri="{BB962C8B-B14F-4D97-AF65-F5344CB8AC3E}">
        <p14:creationId xmlns:p14="http://schemas.microsoft.com/office/powerpoint/2010/main" val="2351996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B4F9E1-635B-4648-ABF4-CD38FC2DDF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5419567-906B-4350-98D6-4CF6D36315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613DBB-F627-403E-8140-EADB27ECFE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963786-4644-42D2-A7FD-49B8089538CA}" type="datetimeFigureOut">
              <a:rPr lang="en-GB" smtClean="0"/>
              <a:t>04/03/2020</a:t>
            </a:fld>
            <a:endParaRPr lang="en-GB"/>
          </a:p>
        </p:txBody>
      </p:sp>
      <p:sp>
        <p:nvSpPr>
          <p:cNvPr id="5" name="Footer Placeholder 4">
            <a:extLst>
              <a:ext uri="{FF2B5EF4-FFF2-40B4-BE49-F238E27FC236}">
                <a16:creationId xmlns:a16="http://schemas.microsoft.com/office/drawing/2014/main" id="{7DF0E142-241D-49CA-86B6-12E572C006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2A48012-21D6-41A7-9F0B-B67C6A0CFD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523181-0F4C-4284-B377-AD70D9DF7F94}" type="slidenum">
              <a:rPr lang="en-GB" smtClean="0"/>
              <a:t>‹#›</a:t>
            </a:fld>
            <a:endParaRPr lang="en-GB"/>
          </a:p>
        </p:txBody>
      </p:sp>
    </p:spTree>
    <p:extLst>
      <p:ext uri="{BB962C8B-B14F-4D97-AF65-F5344CB8AC3E}">
        <p14:creationId xmlns:p14="http://schemas.microsoft.com/office/powerpoint/2010/main" val="4135565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7F38A-4275-4D2E-838D-1B12D4E88A95}"/>
              </a:ext>
            </a:extLst>
          </p:cNvPr>
          <p:cNvSpPr>
            <a:spLocks noGrp="1"/>
          </p:cNvSpPr>
          <p:nvPr>
            <p:ph type="ctrTitle"/>
          </p:nvPr>
        </p:nvSpPr>
        <p:spPr/>
        <p:txBody>
          <a:bodyPr/>
          <a:lstStyle/>
          <a:p>
            <a:r>
              <a:rPr lang="en-GB" dirty="0"/>
              <a:t>Representation: Media as text</a:t>
            </a:r>
          </a:p>
        </p:txBody>
      </p:sp>
      <p:sp>
        <p:nvSpPr>
          <p:cNvPr id="3" name="Subtitle 2">
            <a:extLst>
              <a:ext uri="{FF2B5EF4-FFF2-40B4-BE49-F238E27FC236}">
                <a16:creationId xmlns:a16="http://schemas.microsoft.com/office/drawing/2014/main" id="{C6DBC8FF-D5FB-45F0-9C1D-02A88D174AB3}"/>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1484449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07231-4983-412F-86B8-A29E734D4162}"/>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0A08E39C-A78D-49BD-8922-D2137566944A}"/>
              </a:ext>
            </a:extLst>
          </p:cNvPr>
          <p:cNvSpPr>
            <a:spLocks noGrp="1"/>
          </p:cNvSpPr>
          <p:nvPr>
            <p:ph idx="1"/>
          </p:nvPr>
        </p:nvSpPr>
        <p:spPr/>
        <p:txBody>
          <a:bodyPr/>
          <a:lstStyle/>
          <a:p>
            <a:r>
              <a:rPr lang="en-US" b="1" dirty="0"/>
              <a:t>Ideology</a:t>
            </a:r>
          </a:p>
          <a:p>
            <a:r>
              <a:rPr lang="en-US" dirty="0"/>
              <a:t>These are ideas and beliefs, held by media producers, which are often represented in their media texts.</a:t>
            </a:r>
          </a:p>
          <a:p>
            <a:r>
              <a:rPr lang="en-US" dirty="0"/>
              <a:t>In a newspaper, the ideology of the owner or senior editors could influence the way certain stories are represented, such as lending support to a particular political party.</a:t>
            </a:r>
          </a:p>
          <a:p>
            <a:r>
              <a:rPr lang="en-US" dirty="0"/>
              <a:t>In a documentary about asylum seekers, the representation of their story could be influenced by the ideology of the filmmaker or producer.</a:t>
            </a:r>
          </a:p>
          <a:p>
            <a:endParaRPr lang="en-GB" dirty="0"/>
          </a:p>
        </p:txBody>
      </p:sp>
    </p:spTree>
    <p:extLst>
      <p:ext uri="{BB962C8B-B14F-4D97-AF65-F5344CB8AC3E}">
        <p14:creationId xmlns:p14="http://schemas.microsoft.com/office/powerpoint/2010/main" val="4041155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3F1E6-E3AE-49E6-A149-76367C66E276}"/>
              </a:ext>
            </a:extLst>
          </p:cNvPr>
          <p:cNvSpPr>
            <a:spLocks noGrp="1"/>
          </p:cNvSpPr>
          <p:nvPr>
            <p:ph type="title"/>
          </p:nvPr>
        </p:nvSpPr>
        <p:spPr/>
        <p:txBody>
          <a:bodyPr/>
          <a:lstStyle/>
          <a:p>
            <a:r>
              <a:rPr lang="en-GB" b="1" dirty="0"/>
              <a:t>How are representations constructed?</a:t>
            </a:r>
            <a:br>
              <a:rPr lang="en-GB" b="1" dirty="0"/>
            </a:br>
            <a:endParaRPr lang="en-GB" dirty="0"/>
          </a:p>
        </p:txBody>
      </p:sp>
      <p:sp>
        <p:nvSpPr>
          <p:cNvPr id="3" name="Content Placeholder 2">
            <a:extLst>
              <a:ext uri="{FF2B5EF4-FFF2-40B4-BE49-F238E27FC236}">
                <a16:creationId xmlns:a16="http://schemas.microsoft.com/office/drawing/2014/main" id="{E3F62DDF-2CE1-4662-8F44-958B7864D6FD}"/>
              </a:ext>
            </a:extLst>
          </p:cNvPr>
          <p:cNvSpPr>
            <a:spLocks noGrp="1"/>
          </p:cNvSpPr>
          <p:nvPr>
            <p:ph idx="1"/>
          </p:nvPr>
        </p:nvSpPr>
        <p:spPr>
          <a:xfrm>
            <a:off x="838200" y="1485900"/>
            <a:ext cx="10515600" cy="4691063"/>
          </a:xfrm>
        </p:spPr>
        <p:txBody>
          <a:bodyPr>
            <a:normAutofit fontScale="92500" lnSpcReduction="20000"/>
          </a:bodyPr>
          <a:lstStyle/>
          <a:p>
            <a:pPr marL="0" indent="0">
              <a:buNone/>
            </a:pPr>
            <a:r>
              <a:rPr lang="en-US" b="1" dirty="0"/>
              <a:t>Camera shots and angles </a:t>
            </a:r>
          </a:p>
          <a:p>
            <a:r>
              <a:rPr lang="en-US" dirty="0"/>
              <a:t>A low angle camera shot can make someone seem more powerful and in control than they really are.</a:t>
            </a:r>
          </a:p>
          <a:p>
            <a:r>
              <a:rPr lang="en-US" dirty="0"/>
              <a:t>A high angle shot of the same person may make them seem less important or influential.</a:t>
            </a:r>
          </a:p>
          <a:p>
            <a:pPr marL="0" indent="0">
              <a:buNone/>
            </a:pPr>
            <a:r>
              <a:rPr lang="en-US" b="1" dirty="0"/>
              <a:t>Editing</a:t>
            </a:r>
          </a:p>
          <a:p>
            <a:r>
              <a:rPr lang="en-US" dirty="0"/>
              <a:t>Media producers can manipulate the emotions of the audience by representing certain characters or situations through editing.</a:t>
            </a:r>
          </a:p>
          <a:p>
            <a:r>
              <a:rPr lang="en-US" dirty="0"/>
              <a:t>For a documentary style reality show, like </a:t>
            </a:r>
            <a:r>
              <a:rPr lang="en-US" i="1" dirty="0"/>
              <a:t>Don't Tell the Bride</a:t>
            </a:r>
            <a:r>
              <a:rPr lang="en-US" dirty="0"/>
              <a:t>, many hours of film footage may have been recorded, but this footage is edited down to fill a one hour broadcast.</a:t>
            </a:r>
          </a:p>
          <a:p>
            <a:r>
              <a:rPr lang="en-US" dirty="0"/>
              <a:t>How it is edited will determine how the characters are represented and how the audience respond to them.</a:t>
            </a:r>
          </a:p>
          <a:p>
            <a:endParaRPr lang="en-GB" dirty="0"/>
          </a:p>
        </p:txBody>
      </p:sp>
    </p:spTree>
    <p:extLst>
      <p:ext uri="{BB962C8B-B14F-4D97-AF65-F5344CB8AC3E}">
        <p14:creationId xmlns:p14="http://schemas.microsoft.com/office/powerpoint/2010/main" val="2835176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A8C16-C244-4A26-90FF-62228C53492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08704877-251A-4E18-ACA7-22AFD24AE6B1}"/>
              </a:ext>
            </a:extLst>
          </p:cNvPr>
          <p:cNvSpPr>
            <a:spLocks noGrp="1"/>
          </p:cNvSpPr>
          <p:nvPr>
            <p:ph idx="1"/>
          </p:nvPr>
        </p:nvSpPr>
        <p:spPr>
          <a:xfrm>
            <a:off x="838200" y="1328738"/>
            <a:ext cx="10515600" cy="4848225"/>
          </a:xfrm>
        </p:spPr>
        <p:txBody>
          <a:bodyPr/>
          <a:lstStyle/>
          <a:p>
            <a:pPr marL="0" indent="0">
              <a:buNone/>
            </a:pPr>
            <a:r>
              <a:rPr lang="en-US" b="1" dirty="0"/>
              <a:t>Audio codes</a:t>
            </a:r>
          </a:p>
          <a:p>
            <a:r>
              <a:rPr lang="en-US" dirty="0"/>
              <a:t>The representation of a person or fictional character can be influenced through their dialogue; if they use slang or speak with a strong accent, audiences will respond to that person in a very different way than someone who speaks perfect English without the trace of an accent.</a:t>
            </a:r>
          </a:p>
          <a:p>
            <a:r>
              <a:rPr lang="en-US" dirty="0"/>
              <a:t>Music can also influence representation in a media text. In a film scene, where a character is walking down a street, a slow, </a:t>
            </a:r>
            <a:r>
              <a:rPr lang="en-US" dirty="0" err="1"/>
              <a:t>sombre</a:t>
            </a:r>
            <a:r>
              <a:rPr lang="en-US" dirty="0"/>
              <a:t> piece of music will create a very different representation to a cheerful, upbeat tune.</a:t>
            </a:r>
          </a:p>
          <a:p>
            <a:endParaRPr lang="en-GB" dirty="0"/>
          </a:p>
        </p:txBody>
      </p:sp>
    </p:spTree>
    <p:extLst>
      <p:ext uri="{BB962C8B-B14F-4D97-AF65-F5344CB8AC3E}">
        <p14:creationId xmlns:p14="http://schemas.microsoft.com/office/powerpoint/2010/main" val="2893424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32E4C-3330-4FB3-ABE8-8CEECADC34F2}"/>
              </a:ext>
            </a:extLst>
          </p:cNvPr>
          <p:cNvSpPr>
            <a:spLocks noGrp="1"/>
          </p:cNvSpPr>
          <p:nvPr>
            <p:ph type="title"/>
          </p:nvPr>
        </p:nvSpPr>
        <p:spPr/>
        <p:txBody>
          <a:bodyPr/>
          <a:lstStyle/>
          <a:p>
            <a:r>
              <a:rPr lang="en-GB" b="1" dirty="0"/>
              <a:t>Representation in print</a:t>
            </a:r>
            <a:br>
              <a:rPr lang="en-GB" b="1" dirty="0"/>
            </a:br>
            <a:endParaRPr lang="en-GB" dirty="0"/>
          </a:p>
        </p:txBody>
      </p:sp>
      <p:sp>
        <p:nvSpPr>
          <p:cNvPr id="3" name="Content Placeholder 2">
            <a:extLst>
              <a:ext uri="{FF2B5EF4-FFF2-40B4-BE49-F238E27FC236}">
                <a16:creationId xmlns:a16="http://schemas.microsoft.com/office/drawing/2014/main" id="{C31F42FD-4D28-4F2C-8C64-BD9D339479BE}"/>
              </a:ext>
            </a:extLst>
          </p:cNvPr>
          <p:cNvSpPr>
            <a:spLocks noGrp="1"/>
          </p:cNvSpPr>
          <p:nvPr>
            <p:ph idx="1"/>
          </p:nvPr>
        </p:nvSpPr>
        <p:spPr/>
        <p:txBody>
          <a:bodyPr/>
          <a:lstStyle/>
          <a:p>
            <a:pPr marL="0" indent="0">
              <a:buNone/>
            </a:pPr>
            <a:r>
              <a:rPr lang="en-US" dirty="0"/>
              <a:t>In print based media texts representation is constructed using:</a:t>
            </a:r>
          </a:p>
          <a:p>
            <a:r>
              <a:rPr lang="en-US" dirty="0"/>
              <a:t>Layout and Design</a:t>
            </a:r>
          </a:p>
          <a:p>
            <a:r>
              <a:rPr lang="en-US" dirty="0"/>
              <a:t>Language and Mode of Address</a:t>
            </a:r>
          </a:p>
          <a:p>
            <a:r>
              <a:rPr lang="en-US" dirty="0"/>
              <a:t>Camera shots and angles in any photographs</a:t>
            </a:r>
          </a:p>
          <a:p>
            <a:r>
              <a:rPr lang="en-US" dirty="0"/>
              <a:t>Visual codes</a:t>
            </a:r>
          </a:p>
          <a:p>
            <a:r>
              <a:rPr lang="en-US" dirty="0"/>
              <a:t>Anchorage</a:t>
            </a:r>
          </a:p>
          <a:p>
            <a:endParaRPr lang="en-GB" dirty="0"/>
          </a:p>
        </p:txBody>
      </p:sp>
    </p:spTree>
    <p:extLst>
      <p:ext uri="{BB962C8B-B14F-4D97-AF65-F5344CB8AC3E}">
        <p14:creationId xmlns:p14="http://schemas.microsoft.com/office/powerpoint/2010/main" val="3263555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228FF-E5EE-470D-84F9-B294A3F6FAFC}"/>
              </a:ext>
            </a:extLst>
          </p:cNvPr>
          <p:cNvSpPr>
            <a:spLocks noGrp="1"/>
          </p:cNvSpPr>
          <p:nvPr>
            <p:ph type="title"/>
          </p:nvPr>
        </p:nvSpPr>
        <p:spPr/>
        <p:txBody>
          <a:bodyPr/>
          <a:lstStyle/>
          <a:p>
            <a:endParaRPr lang="en-GB"/>
          </a:p>
        </p:txBody>
      </p:sp>
      <p:pic>
        <p:nvPicPr>
          <p:cNvPr id="4" name="Content Placeholder 3">
            <a:extLst>
              <a:ext uri="{FF2B5EF4-FFF2-40B4-BE49-F238E27FC236}">
                <a16:creationId xmlns:a16="http://schemas.microsoft.com/office/drawing/2014/main" id="{48CDEEF5-C8DB-4AAE-B412-37E1EFC2D1C6}"/>
              </a:ext>
            </a:extLst>
          </p:cNvPr>
          <p:cNvPicPr>
            <a:picLocks noGrp="1" noChangeAspect="1"/>
          </p:cNvPicPr>
          <p:nvPr>
            <p:ph idx="1"/>
          </p:nvPr>
        </p:nvPicPr>
        <p:blipFill>
          <a:blip r:embed="rId2"/>
          <a:stretch>
            <a:fillRect/>
          </a:stretch>
        </p:blipFill>
        <p:spPr>
          <a:xfrm>
            <a:off x="714375" y="365125"/>
            <a:ext cx="10639425" cy="5811838"/>
          </a:xfrm>
          <a:prstGeom prst="rect">
            <a:avLst/>
          </a:prstGeom>
        </p:spPr>
      </p:pic>
    </p:spTree>
    <p:extLst>
      <p:ext uri="{BB962C8B-B14F-4D97-AF65-F5344CB8AC3E}">
        <p14:creationId xmlns:p14="http://schemas.microsoft.com/office/powerpoint/2010/main" val="587233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A9C32-C155-4428-B178-445E8CB1311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21CB3A52-83C8-4F86-9C4E-45637AFC30D8}"/>
              </a:ext>
            </a:extLst>
          </p:cNvPr>
          <p:cNvSpPr>
            <a:spLocks noGrp="1"/>
          </p:cNvSpPr>
          <p:nvPr>
            <p:ph idx="1"/>
          </p:nvPr>
        </p:nvSpPr>
        <p:spPr/>
        <p:txBody>
          <a:bodyPr/>
          <a:lstStyle/>
          <a:p>
            <a:r>
              <a:rPr lang="en-GB" dirty="0"/>
              <a:t>https://www.bbc.co.uk/bitesize/guides/z9fx39q/revision/1</a:t>
            </a:r>
          </a:p>
        </p:txBody>
      </p:sp>
    </p:spTree>
    <p:extLst>
      <p:ext uri="{BB962C8B-B14F-4D97-AF65-F5344CB8AC3E}">
        <p14:creationId xmlns:p14="http://schemas.microsoft.com/office/powerpoint/2010/main" val="20746294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1B7F7-0B8C-4B31-920D-31A5E42CC256}"/>
              </a:ext>
            </a:extLst>
          </p:cNvPr>
          <p:cNvSpPr>
            <a:spLocks noGrp="1"/>
          </p:cNvSpPr>
          <p:nvPr>
            <p:ph type="title"/>
          </p:nvPr>
        </p:nvSpPr>
        <p:spPr/>
        <p:txBody>
          <a:bodyPr/>
          <a:lstStyle/>
          <a:p>
            <a:r>
              <a:rPr lang="en-US" altLang="en-US" b="1" dirty="0">
                <a:latin typeface="Arial" panose="020B0604020202020204" pitchFamily="34" charset="0"/>
              </a:rPr>
              <a:t>Cultural hegemony</a:t>
            </a:r>
            <a:br>
              <a:rPr lang="en-US" altLang="en-US" b="1" dirty="0">
                <a:latin typeface="Arial" panose="020B0604020202020204" pitchFamily="34" charset="0"/>
              </a:rPr>
            </a:br>
            <a:endParaRPr lang="en-GB" dirty="0"/>
          </a:p>
        </p:txBody>
      </p:sp>
      <p:sp>
        <p:nvSpPr>
          <p:cNvPr id="3" name="Content Placeholder 2">
            <a:extLst>
              <a:ext uri="{FF2B5EF4-FFF2-40B4-BE49-F238E27FC236}">
                <a16:creationId xmlns:a16="http://schemas.microsoft.com/office/drawing/2014/main" id="{62B7B1C7-F8AF-4A82-940A-2EE077505668}"/>
              </a:ext>
            </a:extLst>
          </p:cNvPr>
          <p:cNvSpPr>
            <a:spLocks noGrp="1"/>
          </p:cNvSpPr>
          <p:nvPr>
            <p:ph idx="1"/>
          </p:nvPr>
        </p:nvSpPr>
        <p:spPr>
          <a:xfrm>
            <a:off x="3519488" y="6245224"/>
            <a:ext cx="3886200" cy="376465"/>
          </a:xfrm>
        </p:spPr>
        <p:txBody>
          <a:bodyPr>
            <a:normAutofit fontScale="85000" lnSpcReduction="20000"/>
          </a:bodyPr>
          <a:lstStyle/>
          <a:p>
            <a:r>
              <a:rPr lang="en-GB" dirty="0"/>
              <a:t>Antonio Gramsci</a:t>
            </a:r>
          </a:p>
        </p:txBody>
      </p:sp>
      <p:sp>
        <p:nvSpPr>
          <p:cNvPr id="4" name="Rectangle 1">
            <a:extLst>
              <a:ext uri="{FF2B5EF4-FFF2-40B4-BE49-F238E27FC236}">
                <a16:creationId xmlns:a16="http://schemas.microsoft.com/office/drawing/2014/main" id="{1C1FCA48-07C0-4DB6-8B06-3DFA48D98B1E}"/>
              </a:ext>
            </a:extLst>
          </p:cNvPr>
          <p:cNvSpPr>
            <a:spLocks noChangeArrowheads="1"/>
          </p:cNvSpPr>
          <p:nvPr/>
        </p:nvSpPr>
        <p:spPr bwMode="auto">
          <a:xfrm>
            <a:off x="3443288" y="1474560"/>
            <a:ext cx="4461478"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0000" b="0" i="0" u="none" strike="noStrike" cap="none" normalizeH="0" baseline="0" dirty="0">
                <a:ln>
                  <a:noFill/>
                </a:ln>
                <a:solidFill>
                  <a:schemeClr val="tx1"/>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6" name="Picture 2">
            <a:extLst>
              <a:ext uri="{FF2B5EF4-FFF2-40B4-BE49-F238E27FC236}">
                <a16:creationId xmlns:a16="http://schemas.microsoft.com/office/drawing/2014/main" id="{7C4BA9D5-5044-4849-BC41-BA4A4700D8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19488" y="2128837"/>
            <a:ext cx="3886200" cy="41163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9340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FE94F-65B1-460E-9B11-51EE846EB0DE}"/>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3A0235E-60F8-40D4-8126-08155CA62F5D}"/>
              </a:ext>
            </a:extLst>
          </p:cNvPr>
          <p:cNvSpPr>
            <a:spLocks noGrp="1"/>
          </p:cNvSpPr>
          <p:nvPr>
            <p:ph idx="1"/>
          </p:nvPr>
        </p:nvSpPr>
        <p:spPr/>
        <p:txBody>
          <a:bodyPr/>
          <a:lstStyle/>
          <a:p>
            <a:r>
              <a:rPr lang="en-US" dirty="0"/>
              <a:t>Cultural hegemony is a term developed by Antonio Gramsci, activist, theorist, and founder of the Italian Communist party. </a:t>
            </a:r>
          </a:p>
          <a:p>
            <a:r>
              <a:rPr lang="en-US" dirty="0"/>
              <a:t>Writing while imprisoned in a Fascist jail, Gramsci was concerned with</a:t>
            </a:r>
          </a:p>
          <a:p>
            <a:r>
              <a:rPr lang="en-US" dirty="0"/>
              <a:t>how power works: </a:t>
            </a:r>
          </a:p>
          <a:p>
            <a:r>
              <a:rPr lang="en-US" dirty="0"/>
              <a:t>how it is wielded by those in power and</a:t>
            </a:r>
          </a:p>
          <a:p>
            <a:r>
              <a:rPr lang="en-US" dirty="0"/>
              <a:t>how it is won by those who want to change the system.</a:t>
            </a:r>
            <a:endParaRPr lang="en-GB" dirty="0"/>
          </a:p>
        </p:txBody>
      </p:sp>
    </p:spTree>
    <p:extLst>
      <p:ext uri="{BB962C8B-B14F-4D97-AF65-F5344CB8AC3E}">
        <p14:creationId xmlns:p14="http://schemas.microsoft.com/office/powerpoint/2010/main" val="8607297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807AB-530D-4A78-9C74-B983814ECED9}"/>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E1979D11-6F6D-4FAB-9EDC-7AFAC088D5B6}"/>
              </a:ext>
            </a:extLst>
          </p:cNvPr>
          <p:cNvSpPr>
            <a:spLocks noGrp="1"/>
          </p:cNvSpPr>
          <p:nvPr>
            <p:ph idx="1"/>
          </p:nvPr>
        </p:nvSpPr>
        <p:spPr/>
        <p:txBody>
          <a:bodyPr/>
          <a:lstStyle/>
          <a:p>
            <a:r>
              <a:rPr lang="en-US" dirty="0"/>
              <a:t>The dominant idea at the time amongst Marxist radicals like himself was that in order to attain power you needed to seize the means of production and administration — that is, take over the factories and the state. But Gramsci recognized that this was not sufficient. In his youth, he had witnessed workers take over factories in Turin, only to hand them back within weeks because they were unsure what to do with the factories, or themselves. Gramsci had also observed the skill of the Catholic Church in exercising its power and retaining the population’s allegiance. Gramsci realized that in order to create and maintain a new society, you also needed to create and maintain a new consciousness.</a:t>
            </a:r>
            <a:endParaRPr lang="en-GB" dirty="0"/>
          </a:p>
        </p:txBody>
      </p:sp>
    </p:spTree>
    <p:extLst>
      <p:ext uri="{BB962C8B-B14F-4D97-AF65-F5344CB8AC3E}">
        <p14:creationId xmlns:p14="http://schemas.microsoft.com/office/powerpoint/2010/main" val="3607693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7CE4B-503C-4F8E-ADE1-92BCB850A58A}"/>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883D193D-7202-42F9-9034-50E3E74A47A1}"/>
              </a:ext>
            </a:extLst>
          </p:cNvPr>
          <p:cNvSpPr>
            <a:spLocks noGrp="1"/>
          </p:cNvSpPr>
          <p:nvPr>
            <p:ph idx="1"/>
          </p:nvPr>
        </p:nvSpPr>
        <p:spPr/>
        <p:txBody>
          <a:bodyPr/>
          <a:lstStyle/>
          <a:p>
            <a:r>
              <a:rPr lang="en-GB"/>
              <a:t>https://beautifultrouble.org/theory/cultural-hegemony/</a:t>
            </a:r>
          </a:p>
        </p:txBody>
      </p:sp>
    </p:spTree>
    <p:extLst>
      <p:ext uri="{BB962C8B-B14F-4D97-AF65-F5344CB8AC3E}">
        <p14:creationId xmlns:p14="http://schemas.microsoft.com/office/powerpoint/2010/main" val="3007896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5B7C5-DF86-441F-AC3B-0D73B3911C2F}"/>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B213E99C-3218-45C5-BCC7-1EB542E1DC20}"/>
              </a:ext>
            </a:extLst>
          </p:cNvPr>
          <p:cNvSpPr>
            <a:spLocks noGrp="1"/>
          </p:cNvSpPr>
          <p:nvPr>
            <p:ph idx="1"/>
          </p:nvPr>
        </p:nvSpPr>
        <p:spPr/>
        <p:txBody>
          <a:bodyPr/>
          <a:lstStyle/>
          <a:p>
            <a:r>
              <a:rPr lang="en-US" b="1" dirty="0"/>
              <a:t>What is Representation?</a:t>
            </a:r>
          </a:p>
          <a:p>
            <a:r>
              <a:rPr lang="en-US" dirty="0"/>
              <a:t>In media studies, representation is the way aspects of society, such as gender, age or ethnicity, are presented to audiences.</a:t>
            </a:r>
          </a:p>
          <a:p>
            <a:endParaRPr lang="en-GB" dirty="0"/>
          </a:p>
        </p:txBody>
      </p:sp>
    </p:spTree>
    <p:extLst>
      <p:ext uri="{BB962C8B-B14F-4D97-AF65-F5344CB8AC3E}">
        <p14:creationId xmlns:p14="http://schemas.microsoft.com/office/powerpoint/2010/main" val="4252246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2795E-48A2-4640-BF23-14386348D40D}"/>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60882BA6-9FCF-4293-9CD7-70F4C4EA90FF}"/>
              </a:ext>
            </a:extLst>
          </p:cNvPr>
          <p:cNvSpPr>
            <a:spLocks noGrp="1"/>
          </p:cNvSpPr>
          <p:nvPr>
            <p:ph idx="1"/>
          </p:nvPr>
        </p:nvSpPr>
        <p:spPr/>
        <p:txBody>
          <a:bodyPr/>
          <a:lstStyle/>
          <a:p>
            <a:r>
              <a:rPr lang="en-US" dirty="0"/>
              <a:t>Representation is how media texts deal with and present gender, age, ethnicity, national and regional identity, social issues and events to an audience. </a:t>
            </a:r>
          </a:p>
          <a:p>
            <a:r>
              <a:rPr lang="en-US" dirty="0"/>
              <a:t>Media texts have the power to shape an audience’s knowledge and understanding about these important topics.</a:t>
            </a:r>
          </a:p>
          <a:p>
            <a:pPr marL="0" indent="0">
              <a:buNone/>
            </a:pPr>
            <a:endParaRPr lang="en-US" dirty="0"/>
          </a:p>
          <a:p>
            <a:r>
              <a:rPr lang="en-US" dirty="0"/>
              <a:t>This makes them very powerful in terms of influencing ideas and attitudes. </a:t>
            </a:r>
          </a:p>
          <a:p>
            <a:endParaRPr lang="en-GB" dirty="0"/>
          </a:p>
        </p:txBody>
      </p:sp>
    </p:spTree>
    <p:extLst>
      <p:ext uri="{BB962C8B-B14F-4D97-AF65-F5344CB8AC3E}">
        <p14:creationId xmlns:p14="http://schemas.microsoft.com/office/powerpoint/2010/main" val="3446059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F64FD-94E7-4EE0-A556-A4C6FB5D6B7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9238F05F-6044-4F22-86C0-B625B0D84893}"/>
              </a:ext>
            </a:extLst>
          </p:cNvPr>
          <p:cNvSpPr>
            <a:spLocks noGrp="1"/>
          </p:cNvSpPr>
          <p:nvPr>
            <p:ph idx="1"/>
          </p:nvPr>
        </p:nvSpPr>
        <p:spPr/>
        <p:txBody>
          <a:bodyPr/>
          <a:lstStyle/>
          <a:p>
            <a:r>
              <a:rPr lang="en-US" dirty="0"/>
              <a:t>In order to </a:t>
            </a:r>
            <a:r>
              <a:rPr lang="en-US" dirty="0" err="1"/>
              <a:t>analyse</a:t>
            </a:r>
            <a:r>
              <a:rPr lang="en-US" dirty="0"/>
              <a:t> media texts to determine how they've represented ideas and issues, it's important to be familiar with some of the key terms.</a:t>
            </a:r>
          </a:p>
          <a:p>
            <a:endParaRPr lang="en-GB" dirty="0"/>
          </a:p>
        </p:txBody>
      </p:sp>
    </p:spTree>
    <p:extLst>
      <p:ext uri="{BB962C8B-B14F-4D97-AF65-F5344CB8AC3E}">
        <p14:creationId xmlns:p14="http://schemas.microsoft.com/office/powerpoint/2010/main" val="1083918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D766F-0547-4030-9914-1D70C990FFAD}"/>
              </a:ext>
            </a:extLst>
          </p:cNvPr>
          <p:cNvSpPr>
            <a:spLocks noGrp="1"/>
          </p:cNvSpPr>
          <p:nvPr>
            <p:ph type="title"/>
          </p:nvPr>
        </p:nvSpPr>
        <p:spPr/>
        <p:txBody>
          <a:bodyPr/>
          <a:lstStyle/>
          <a:p>
            <a:r>
              <a:rPr lang="en-GB" b="1" dirty="0"/>
              <a:t>Key terms in Representation:</a:t>
            </a:r>
            <a:endParaRPr lang="en-GB" dirty="0"/>
          </a:p>
        </p:txBody>
      </p:sp>
      <p:sp>
        <p:nvSpPr>
          <p:cNvPr id="3" name="Content Placeholder 2">
            <a:extLst>
              <a:ext uri="{FF2B5EF4-FFF2-40B4-BE49-F238E27FC236}">
                <a16:creationId xmlns:a16="http://schemas.microsoft.com/office/drawing/2014/main" id="{857A3165-5614-4707-B3EE-EC7A18F2F1AC}"/>
              </a:ext>
            </a:extLst>
          </p:cNvPr>
          <p:cNvSpPr>
            <a:spLocks noGrp="1"/>
          </p:cNvSpPr>
          <p:nvPr>
            <p:ph idx="1"/>
          </p:nvPr>
        </p:nvSpPr>
        <p:spPr/>
        <p:txBody>
          <a:bodyPr/>
          <a:lstStyle/>
          <a:p>
            <a:r>
              <a:rPr lang="en-US" b="1" dirty="0"/>
              <a:t>Construction</a:t>
            </a:r>
          </a:p>
          <a:p>
            <a:r>
              <a:rPr lang="en-US" dirty="0"/>
              <a:t>This is the way a media text is put together. In a film or television </a:t>
            </a:r>
            <a:r>
              <a:rPr lang="en-US" dirty="0" err="1"/>
              <a:t>programme</a:t>
            </a:r>
            <a:r>
              <a:rPr lang="en-US" dirty="0"/>
              <a:t> this includes the editing and choice of camera angles, in a magazine or newspaper it includes the layout and writing as well as the choice of images. </a:t>
            </a:r>
          </a:p>
          <a:p>
            <a:endParaRPr lang="en-GB" dirty="0"/>
          </a:p>
        </p:txBody>
      </p:sp>
    </p:spTree>
    <p:extLst>
      <p:ext uri="{BB962C8B-B14F-4D97-AF65-F5344CB8AC3E}">
        <p14:creationId xmlns:p14="http://schemas.microsoft.com/office/powerpoint/2010/main" val="620765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B89EA-4CEA-42F1-BA48-61EBF1878C79}"/>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FB099ACD-467F-4B51-8335-7280FEC8B9AF}"/>
              </a:ext>
            </a:extLst>
          </p:cNvPr>
          <p:cNvSpPr>
            <a:spLocks noGrp="1"/>
          </p:cNvSpPr>
          <p:nvPr>
            <p:ph idx="1"/>
          </p:nvPr>
        </p:nvSpPr>
        <p:spPr/>
        <p:txBody>
          <a:bodyPr/>
          <a:lstStyle/>
          <a:p>
            <a:r>
              <a:rPr lang="en-US" b="1" dirty="0"/>
              <a:t>Mediation</a:t>
            </a:r>
          </a:p>
          <a:p>
            <a:r>
              <a:rPr lang="en-US" dirty="0"/>
              <a:t>This is the process everything goes through before it reaches an audience.</a:t>
            </a:r>
          </a:p>
          <a:p>
            <a:r>
              <a:rPr lang="en-US" dirty="0"/>
              <a:t>This can be how a film script is written and re-written before it makes it to production, how newspaper or magazine photographs are cropped and captioned, or how real life events - like a protest or a speech by a politician - are portrayed in a news report.</a:t>
            </a:r>
          </a:p>
          <a:p>
            <a:endParaRPr lang="en-GB" dirty="0"/>
          </a:p>
        </p:txBody>
      </p:sp>
    </p:spTree>
    <p:extLst>
      <p:ext uri="{BB962C8B-B14F-4D97-AF65-F5344CB8AC3E}">
        <p14:creationId xmlns:p14="http://schemas.microsoft.com/office/powerpoint/2010/main" val="3861945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F1492-BBD4-4EE0-AB1F-7F2021E8A538}"/>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29B0E464-B2E5-42C5-ADB2-EC990E19A05D}"/>
              </a:ext>
            </a:extLst>
          </p:cNvPr>
          <p:cNvSpPr>
            <a:spLocks noGrp="1"/>
          </p:cNvSpPr>
          <p:nvPr>
            <p:ph idx="1"/>
          </p:nvPr>
        </p:nvSpPr>
        <p:spPr/>
        <p:txBody>
          <a:bodyPr/>
          <a:lstStyle/>
          <a:p>
            <a:r>
              <a:rPr lang="en-US" b="1" dirty="0"/>
              <a:t>Selection</a:t>
            </a:r>
          </a:p>
          <a:p>
            <a:r>
              <a:rPr lang="en-US" dirty="0"/>
              <a:t>This refers to what has been selected to include in a media text.</a:t>
            </a:r>
          </a:p>
          <a:p>
            <a:r>
              <a:rPr lang="en-US" dirty="0"/>
              <a:t>This can be particularly important in newspaper articles, where selecting certain facts over others can change the angle of a story; what is omitted is sometimes as important as what is included. </a:t>
            </a:r>
          </a:p>
          <a:p>
            <a:endParaRPr lang="en-GB" dirty="0"/>
          </a:p>
        </p:txBody>
      </p:sp>
    </p:spTree>
    <p:extLst>
      <p:ext uri="{BB962C8B-B14F-4D97-AF65-F5344CB8AC3E}">
        <p14:creationId xmlns:p14="http://schemas.microsoft.com/office/powerpoint/2010/main" val="3168915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8A214-C367-4E10-8F15-19A219B7C593}"/>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D29F6463-69E6-487B-9A32-05F7A002DE8B}"/>
              </a:ext>
            </a:extLst>
          </p:cNvPr>
          <p:cNvSpPr>
            <a:spLocks noGrp="1"/>
          </p:cNvSpPr>
          <p:nvPr>
            <p:ph idx="1"/>
          </p:nvPr>
        </p:nvSpPr>
        <p:spPr/>
        <p:txBody>
          <a:bodyPr/>
          <a:lstStyle/>
          <a:p>
            <a:r>
              <a:rPr lang="en-US" b="1" dirty="0"/>
              <a:t>Anchorage</a:t>
            </a:r>
          </a:p>
          <a:p>
            <a:r>
              <a:rPr lang="en-US" dirty="0"/>
              <a:t>These are the words that go along with images to give those pictures a certain meaning in a specific context. This includes captions and headlines in newspapers and taglines in adverts or on film posters. </a:t>
            </a:r>
          </a:p>
          <a:p>
            <a:endParaRPr lang="en-GB" dirty="0"/>
          </a:p>
        </p:txBody>
      </p:sp>
    </p:spTree>
    <p:extLst>
      <p:ext uri="{BB962C8B-B14F-4D97-AF65-F5344CB8AC3E}">
        <p14:creationId xmlns:p14="http://schemas.microsoft.com/office/powerpoint/2010/main" val="3737565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ADC79-7F97-45A7-B50B-56F36FFFED77}"/>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2370056A-E94D-4A43-A334-5C9AE564BDA2}"/>
              </a:ext>
            </a:extLst>
          </p:cNvPr>
          <p:cNvSpPr>
            <a:spLocks noGrp="1"/>
          </p:cNvSpPr>
          <p:nvPr>
            <p:ph idx="1"/>
          </p:nvPr>
        </p:nvSpPr>
        <p:spPr/>
        <p:txBody>
          <a:bodyPr>
            <a:normAutofit lnSpcReduction="10000"/>
          </a:bodyPr>
          <a:lstStyle/>
          <a:p>
            <a:r>
              <a:rPr lang="en-US" b="1" dirty="0"/>
              <a:t>Stereotypes</a:t>
            </a:r>
          </a:p>
          <a:p>
            <a:r>
              <a:rPr lang="en-US" dirty="0"/>
              <a:t>These are a simplified representation of a person, groups of people or a place, through basic or obvious characteristics - which are often exaggerated.</a:t>
            </a:r>
          </a:p>
          <a:p>
            <a:r>
              <a:rPr lang="en-US" dirty="0"/>
              <a:t>For example, Vicky Pollard from </a:t>
            </a:r>
            <a:r>
              <a:rPr lang="en-US" i="1" dirty="0"/>
              <a:t>Little Britain</a:t>
            </a:r>
            <a:r>
              <a:rPr lang="en-US" dirty="0"/>
              <a:t> is a stereotypical example of a working class teenage girl.</a:t>
            </a:r>
          </a:p>
          <a:p>
            <a:r>
              <a:rPr lang="en-US" dirty="0"/>
              <a:t>They can be used to describe characters quickly, relying on existing audience recognition.</a:t>
            </a:r>
          </a:p>
          <a:p>
            <a:r>
              <a:rPr lang="en-US" dirty="0"/>
              <a:t>Stereotypes are dangerous as they can lead audiences to </a:t>
            </a:r>
            <a:r>
              <a:rPr lang="en-US" dirty="0" err="1"/>
              <a:t>generalise</a:t>
            </a:r>
            <a:r>
              <a:rPr lang="en-US" dirty="0"/>
              <a:t> about people or places.</a:t>
            </a:r>
          </a:p>
          <a:p>
            <a:endParaRPr lang="en-GB" dirty="0"/>
          </a:p>
        </p:txBody>
      </p:sp>
    </p:spTree>
    <p:extLst>
      <p:ext uri="{BB962C8B-B14F-4D97-AF65-F5344CB8AC3E}">
        <p14:creationId xmlns:p14="http://schemas.microsoft.com/office/powerpoint/2010/main" val="38109515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2392</TotalTime>
  <Words>951</Words>
  <Application>Microsoft Office PowerPoint</Application>
  <PresentationFormat>Widescreen</PresentationFormat>
  <Paragraphs>57</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Representation: Media as text</vt:lpstr>
      <vt:lpstr>PowerPoint Presentation</vt:lpstr>
      <vt:lpstr>PowerPoint Presentation</vt:lpstr>
      <vt:lpstr>PowerPoint Presentation</vt:lpstr>
      <vt:lpstr>Key terms in Representation:</vt:lpstr>
      <vt:lpstr>PowerPoint Presentation</vt:lpstr>
      <vt:lpstr>PowerPoint Presentation</vt:lpstr>
      <vt:lpstr>PowerPoint Presentation</vt:lpstr>
      <vt:lpstr>PowerPoint Presentation</vt:lpstr>
      <vt:lpstr>PowerPoint Presentation</vt:lpstr>
      <vt:lpstr>How are representations constructed? </vt:lpstr>
      <vt:lpstr>PowerPoint Presentation</vt:lpstr>
      <vt:lpstr>Representation in print </vt:lpstr>
      <vt:lpstr>PowerPoint Presentation</vt:lpstr>
      <vt:lpstr>PowerPoint Presentation</vt:lpstr>
      <vt:lpstr>Cultural hegemony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Geeta Kashyap</dc:creator>
  <cp:lastModifiedBy>Geeta Kashyap</cp:lastModifiedBy>
  <cp:revision>18</cp:revision>
  <dcterms:created xsi:type="dcterms:W3CDTF">2020-02-23T17:03:35Z</dcterms:created>
  <dcterms:modified xsi:type="dcterms:W3CDTF">2020-03-05T06:38:05Z</dcterms:modified>
</cp:coreProperties>
</file>